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385560"/>
            <a:ext cx="6531120" cy="926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3260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674240" y="1632600"/>
            <a:ext cx="40154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759240" y="1152000"/>
            <a:ext cx="7304400" cy="547776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4320000" y="1296000"/>
            <a:ext cx="3560400" cy="146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4824000" y="1512000"/>
            <a:ext cx="4318920" cy="52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256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5040720" y="2310840"/>
            <a:ext cx="4246920" cy="8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0" y="360000"/>
            <a:ext cx="8063640" cy="232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Развитие ИБЦ- перспективное направление работы библиотеки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-71280" y="360000"/>
            <a:ext cx="8998920" cy="71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Будущая модель ИБЦ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179640" y="2277000"/>
            <a:ext cx="8783280" cy="33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144000" y="1152000"/>
            <a:ext cx="8855640" cy="66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Информационно-библиотечный центр – это место с возможностями для обучения, самообразования всех участников образовательного процесса школы, благодаря использованию библиотечных фондов, новых информационных технологий и педагогического сопровождения. Модель ИБЦ предполагает внедрение следующих инновационных технологий: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создание и ведение электронного католога тематических картотек;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создание электронного каталога книг и учебников;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автоматизированное заполнение формуляра читателя и сохранение его в базе данных;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-подключение к электронным библиотекам, расположенным в сети Интернет;.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пополнение медиатеки;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288000" y="5400000"/>
            <a:ext cx="8817120" cy="12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-пополнение абонемента аудиокнигами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Пропаганда ценности книги и чтения; созданы условия, способствующих повышению читательской культуры детей и подростков.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85800" y="19440"/>
            <a:ext cx="777060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323640" y="5229360"/>
            <a:ext cx="8495280" cy="15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"/>
          <p:cNvSpPr/>
          <p:nvPr/>
        </p:nvSpPr>
        <p:spPr>
          <a:xfrm>
            <a:off x="3025440" y="1250640"/>
            <a:ext cx="4858200" cy="365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/>
          </a:p>
        </p:txBody>
      </p:sp>
      <p:sp>
        <p:nvSpPr>
          <p:cNvPr id="83" name="CustomShape 4"/>
          <p:cNvSpPr/>
          <p:nvPr/>
        </p:nvSpPr>
        <p:spPr>
          <a:xfrm>
            <a:off x="144000" y="19440"/>
            <a:ext cx="9082440" cy="753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/>
          </a:p>
          <a:p>
            <a:endParaRPr/>
          </a:p>
        </p:txBody>
      </p:sp>
      <p:sp>
        <p:nvSpPr>
          <p:cNvPr id="84" name="CustomShape 5"/>
          <p:cNvSpPr/>
          <p:nvPr/>
        </p:nvSpPr>
        <p:spPr>
          <a:xfrm>
            <a:off x="144000" y="4158360"/>
            <a:ext cx="8457480" cy="296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6"/>
          <p:cNvSpPr/>
          <p:nvPr/>
        </p:nvSpPr>
        <p:spPr>
          <a:xfrm>
            <a:off x="791640" y="483480"/>
            <a:ext cx="6912000" cy="7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Этапы реализации программы</a:t>
            </a:r>
            <a:endParaRPr/>
          </a:p>
        </p:txBody>
      </p:sp>
      <p:sp>
        <p:nvSpPr>
          <p:cNvPr id="86" name="CustomShape 7"/>
          <p:cNvSpPr/>
          <p:nvPr/>
        </p:nvSpPr>
        <p:spPr>
          <a:xfrm>
            <a:off x="144000" y="1440000"/>
            <a:ext cx="9069480" cy="469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этап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Организационный - разработка программы развития библиотеки, обновление нормативной базы, расширение направлений и видов деятельности, пересмотр спектра услуг, подготовка кадрового состава - 2017г.</a:t>
            </a:r>
            <a:endParaRPr/>
          </a:p>
          <a:p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этап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Этап реализации – реализация и корректировка программы: формирование ресурсной и материально-технической базы, разработка образовательных программ по формированию информационной культуры, разворачивание дистанционной поддержки учебного процесса, освоение и адаптация новых технологий информационного обслуживания и обучения, организация и проведение мониторинга эффективности деятельности – 2017-2019г.</a:t>
            </a:r>
            <a:endParaRPr/>
          </a:p>
          <a:p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этап</a:t>
            </a:r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Рефлексивно-обобщающий – анализ результатов, выделение проблем, перспективный план развития — 2020-2021г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685800" y="216000"/>
            <a:ext cx="8025120" cy="633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-9000000" y="792000"/>
            <a:ext cx="9121680" cy="920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4759920" y="2167200"/>
            <a:ext cx="4138200" cy="6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0" name="CustomShape 4"/>
          <p:cNvSpPr/>
          <p:nvPr/>
        </p:nvSpPr>
        <p:spPr>
          <a:xfrm>
            <a:off x="360000" y="1348200"/>
            <a:ext cx="9430920" cy="851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Основные направления деятельности Центра: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Информационно-методическое обеспечение образовательного процесса (информационное, техническое сопровождение уроков, семинаров, совещаний, педсоветов).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Оказание методической помощи учителям при разработке планов уроков с использованием медиаресурсов.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Участие в различных профессиональных конкурсах и методическое сопровождение педагогов.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Сопровождение предпрофильного и профильного обучения.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Работа с разными категориями обучающихся (одаренные, группа риска, слабоуспевающие). 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Развитие информационной грамотности пользователей Центра.</a:t>
            </a:r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Организация внеурочной, досуговой деятельности обучающихся.</a:t>
            </a:r>
            <a:endParaRPr/>
          </a:p>
          <a:p>
            <a:endParaRPr/>
          </a:p>
          <a:p>
            <a:endParaRPr/>
          </a:p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91" name="CustomShape 5"/>
          <p:cNvSpPr/>
          <p:nvPr/>
        </p:nvSpPr>
        <p:spPr>
          <a:xfrm>
            <a:off x="792720" y="432000"/>
            <a:ext cx="7198920" cy="12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Приоритетные направления ИБЦ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216000"/>
            <a:ext cx="849564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Тихая зона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215640" y="1917000"/>
            <a:ext cx="8711280" cy="411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-17280" y="1301040"/>
            <a:ext cx="9160200" cy="629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5897880" y="1301040"/>
            <a:ext cx="2957760" cy="525564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288000" y="1227960"/>
            <a:ext cx="2997000" cy="5324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53040" y="358920"/>
            <a:ext cx="777060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Акции ИБЦ!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120600" y="2133000"/>
            <a:ext cx="8927280" cy="72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2952000" y="1800000"/>
            <a:ext cx="3382560" cy="284616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288000" y="1945800"/>
            <a:ext cx="2734560" cy="276732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5853960" y="2283120"/>
            <a:ext cx="3001680" cy="211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27640" y="188640"/>
            <a:ext cx="777060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2"/>
          <p:cNvSpPr/>
          <p:nvPr/>
        </p:nvSpPr>
        <p:spPr>
          <a:xfrm>
            <a:off x="108360" y="1700640"/>
            <a:ext cx="89272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17800" y="2832120"/>
            <a:ext cx="3164040" cy="246240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3382200" y="2858040"/>
            <a:ext cx="2737440" cy="254160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6119640" y="3107880"/>
            <a:ext cx="2808000" cy="206244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-272160" y="432000"/>
            <a:ext cx="8983800" cy="12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Акции «Сохрани лес!», «Прочти книгу!»</a:t>
            </a:r>
            <a:endParaRPr/>
          </a:p>
        </p:txBody>
      </p:sp>
      <p:sp>
        <p:nvSpPr>
          <p:cNvPr id="108" name="CustomShape 4"/>
          <p:cNvSpPr/>
          <p:nvPr/>
        </p:nvSpPr>
        <p:spPr>
          <a:xfrm>
            <a:off x="0" y="1440000"/>
            <a:ext cx="453564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r>
              <a:rPr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Совместно с издательством «Комсомольская правда»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685800" y="19440"/>
            <a:ext cx="7770600" cy="10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3456000" y="3384000"/>
            <a:ext cx="5759280" cy="33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3"/>
          <p:cNvSpPr/>
          <p:nvPr/>
        </p:nvSpPr>
        <p:spPr>
          <a:xfrm>
            <a:off x="4759920" y="2167200"/>
            <a:ext cx="4138200" cy="6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2" name="CustomShape 4"/>
          <p:cNvSpPr/>
          <p:nvPr/>
        </p:nvSpPr>
        <p:spPr>
          <a:xfrm>
            <a:off x="2376000" y="2664000"/>
            <a:ext cx="6766920" cy="488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endParaRPr/>
          </a:p>
        </p:txBody>
      </p:sp>
      <p:sp>
        <p:nvSpPr>
          <p:cNvPr id="113" name="CustomShape 5"/>
          <p:cNvSpPr/>
          <p:nvPr/>
        </p:nvSpPr>
        <p:spPr>
          <a:xfrm>
            <a:off x="864000" y="0"/>
            <a:ext cx="7126920" cy="119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/>
          </a:p>
        </p:txBody>
      </p:sp>
      <p:pic>
        <p:nvPicPr>
          <p:cNvPr id="114" name="" descr=""/>
          <p:cNvPicPr/>
          <p:nvPr/>
        </p:nvPicPr>
        <p:blipFill>
          <a:blip r:embed="rId1"/>
          <a:srcRect l="0" t="12210" r="0" b="6373"/>
          <a:stretch/>
        </p:blipFill>
        <p:spPr>
          <a:xfrm>
            <a:off x="360000" y="2160000"/>
            <a:ext cx="8423640" cy="3856680"/>
          </a:xfrm>
          <a:prstGeom prst="rect">
            <a:avLst/>
          </a:prstGeom>
          <a:ln>
            <a:noFill/>
          </a:ln>
        </p:spPr>
      </p:pic>
      <p:sp>
        <p:nvSpPr>
          <p:cNvPr id="115" name="CustomShape 6"/>
          <p:cNvSpPr/>
          <p:nvPr/>
        </p:nvSpPr>
        <p:spPr>
          <a:xfrm>
            <a:off x="80280" y="501840"/>
            <a:ext cx="8271360" cy="64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Использование электронных ресурсов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92720" y="288000"/>
            <a:ext cx="7126920" cy="100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Научное сообщество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107640" y="1772640"/>
            <a:ext cx="7486920" cy="49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/>
          </a:p>
        </p:txBody>
      </p:sp>
      <p:sp>
        <p:nvSpPr>
          <p:cNvPr id="118" name="CustomShape 3"/>
          <p:cNvSpPr/>
          <p:nvPr/>
        </p:nvSpPr>
        <p:spPr>
          <a:xfrm>
            <a:off x="216720" y="1772640"/>
            <a:ext cx="8926920" cy="538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19" name="CustomShape 4"/>
          <p:cNvSpPr/>
          <p:nvPr/>
        </p:nvSpPr>
        <p:spPr>
          <a:xfrm>
            <a:off x="2808000" y="1296000"/>
            <a:ext cx="4102920" cy="149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endParaRPr/>
          </a:p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864000" y="1656000"/>
            <a:ext cx="2591640" cy="190872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4086720" y="1440000"/>
            <a:ext cx="4768920" cy="357552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284760" y="3904200"/>
            <a:ext cx="3530880" cy="264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43640" y="504000"/>
            <a:ext cx="8855280" cy="43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0" y="1149840"/>
            <a:ext cx="2750400" cy="24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6162840" y="1242000"/>
            <a:ext cx="2950560" cy="22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72000" y="3757680"/>
            <a:ext cx="4316760" cy="22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2822760" y="718920"/>
            <a:ext cx="3014280" cy="282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395640" y="3741480"/>
            <a:ext cx="3526560" cy="24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159840" y="447480"/>
            <a:ext cx="8839800" cy="120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Страничка сайта: </a:t>
            </a:r>
            <a:endParaRPr/>
          </a:p>
        </p:txBody>
      </p:sp>
      <p:sp>
        <p:nvSpPr>
          <p:cNvPr id="130" name="CustomShape 8"/>
          <p:cNvSpPr/>
          <p:nvPr/>
        </p:nvSpPr>
        <p:spPr>
          <a:xfrm>
            <a:off x="0" y="4752000"/>
            <a:ext cx="8953920" cy="27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1" name="CustomShape 9"/>
          <p:cNvSpPr/>
          <p:nvPr/>
        </p:nvSpPr>
        <p:spPr>
          <a:xfrm>
            <a:off x="149400" y="1368000"/>
            <a:ext cx="8561520" cy="347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</a:t>
            </a:r>
            <a:endParaRPr/>
          </a:p>
          <a:p>
            <a:endParaRPr/>
          </a:p>
        </p:txBody>
      </p:sp>
      <p:pic>
        <p:nvPicPr>
          <p:cNvPr id="132" name="" descr=""/>
          <p:cNvPicPr/>
          <p:nvPr/>
        </p:nvPicPr>
        <p:blipFill>
          <a:blip r:embed="rId1"/>
          <a:srcRect l="0" t="13165" r="0" b="6199"/>
          <a:stretch/>
        </p:blipFill>
        <p:spPr>
          <a:xfrm>
            <a:off x="288000" y="1739520"/>
            <a:ext cx="8600760" cy="38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Application>LibreOffice/5.0.2.2$Windows_x86 LibreOffice_project/37b43f919e4de5eeaca9b9755ed688758a8251fe</Application>
  <Paragraphs>129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2016-01-12T02:04:24Z</dcterms:created>
  <dc:creator>Пользователь</dc:creator>
  <dc:language>ru-RU</dc:language>
  <dcterms:modified xsi:type="dcterms:W3CDTF">2019-03-20T14:31:41Z</dcterms:modified>
  <cp:revision>49</cp:revision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